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6643" y="1420654"/>
            <a:ext cx="7163514" cy="2296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9000"/>
              </a:lnSpc>
              <a:buNone/>
            </a:pPr>
            <a:r>
              <a:rPr lang="en-US" sz="7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아동학대 선별 AI 모델 아이세이프</a:t>
            </a:r>
            <a:endParaRPr lang="en-US" sz="7200" dirty="0"/>
          </a:p>
        </p:txBody>
      </p:sp>
      <p:sp>
        <p:nvSpPr>
          <p:cNvPr id="4" name="Text 1"/>
          <p:cNvSpPr/>
          <p:nvPr/>
        </p:nvSpPr>
        <p:spPr>
          <a:xfrm>
            <a:off x="6476643" y="4141946"/>
            <a:ext cx="7163514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아이세이프는 응급실과 외상외과에서 0-17세 아동의 학대 의심률을 판단하는 AI 모델입니다. EMR 데이터, 체크리스트, 영상 분석 결과를 입력으로 사용합니다.</a:t>
            </a:r>
            <a:endParaRPr lang="en-US" sz="2200" dirty="0"/>
          </a:p>
        </p:txBody>
      </p:sp>
      <p:sp>
        <p:nvSpPr>
          <p:cNvPr id="5" name="Shape 2"/>
          <p:cNvSpPr/>
          <p:nvPr/>
        </p:nvSpPr>
        <p:spPr>
          <a:xfrm>
            <a:off x="6476643" y="6087308"/>
            <a:ext cx="452676" cy="452676"/>
          </a:xfrm>
          <a:prstGeom prst="roundRect">
            <a:avLst>
              <a:gd name="adj" fmla="val 20197858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263" y="6094928"/>
            <a:ext cx="437436" cy="4374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70765" y="5818584"/>
            <a:ext cx="4499134" cy="9903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2750" b="1" dirty="0">
                <a:solidFill>
                  <a:srgbClr val="00002E"/>
                </a:solidFill>
                <a:latin typeface="PT Sans Bold" pitchFamily="34" charset="0"/>
                <a:ea typeface="PT Sans Bold" pitchFamily="34" charset="-122"/>
                <a:cs typeface="PT Sans Bold" pitchFamily="34" charset="-120"/>
              </a:rPr>
              <a:t>작성자: 이재영 / 학생 / 의학과 ­</a:t>
            </a:r>
            <a:endParaRPr lang="en-US" sz="2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82226" y="704374"/>
            <a:ext cx="6022538" cy="752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입력 과정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6750844" y="1840944"/>
            <a:ext cx="30480" cy="5684282"/>
          </a:xfrm>
          <a:prstGeom prst="roundRect">
            <a:avLst>
              <a:gd name="adj" fmla="val 1259652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7023556" y="2401491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6478131" y="2128838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57677" y="2236113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8173760" y="2096810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EMR 데이터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8173760" y="2626638"/>
            <a:ext cx="5560814" cy="81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기본 특성, X-ray 판독문, 혈액 검사 결과를 자동 추출합니다.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023556" y="4518065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6478131" y="4245412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57677" y="4352687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8173760" y="4213384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체크리스트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8173760" y="4743212"/>
            <a:ext cx="5560814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멍의 위치, 개수, 크기 등을 의료진이 입력합니다.</a:t>
            </a:r>
            <a:endParaRPr lang="en-US" sz="2000" dirty="0"/>
          </a:p>
        </p:txBody>
      </p:sp>
      <p:sp>
        <p:nvSpPr>
          <p:cNvPr id="15" name="Shape 12"/>
          <p:cNvSpPr/>
          <p:nvPr/>
        </p:nvSpPr>
        <p:spPr>
          <a:xfrm>
            <a:off x="7023556" y="6225064"/>
            <a:ext cx="895826" cy="30480"/>
          </a:xfrm>
          <a:prstGeom prst="roundRect">
            <a:avLst>
              <a:gd name="adj" fmla="val 1259652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6478131" y="5952411"/>
            <a:ext cx="575905" cy="575905"/>
          </a:xfrm>
          <a:prstGeom prst="roundRect">
            <a:avLst>
              <a:gd name="adj" fmla="val 66668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57677" y="6059686"/>
            <a:ext cx="216813" cy="3613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8173760" y="5920383"/>
            <a:ext cx="3011210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영상 분석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8173760" y="6450211"/>
            <a:ext cx="5560814" cy="819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아동의 얼굴 표정과 발화를 5가지 감정으로 수치화합니다.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3804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46428" y="4124087"/>
            <a:ext cx="6363057" cy="795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250"/>
              </a:lnSpc>
              <a:buNone/>
            </a:pPr>
            <a:r>
              <a:rPr lang="en-US" sz="5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문진 정보</a:t>
            </a:r>
            <a:endParaRPr lang="en-US" sz="5000" dirty="0"/>
          </a:p>
        </p:txBody>
      </p:sp>
      <p:sp>
        <p:nvSpPr>
          <p:cNvPr id="4" name="Shape 1"/>
          <p:cNvSpPr/>
          <p:nvPr/>
        </p:nvSpPr>
        <p:spPr>
          <a:xfrm>
            <a:off x="946428" y="5629275"/>
            <a:ext cx="608409" cy="608409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36094" y="5742503"/>
            <a:ext cx="229076" cy="381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3000" dirty="0"/>
          </a:p>
        </p:txBody>
      </p:sp>
      <p:sp>
        <p:nvSpPr>
          <p:cNvPr id="6" name="Text 3"/>
          <p:cNvSpPr/>
          <p:nvPr/>
        </p:nvSpPr>
        <p:spPr>
          <a:xfrm>
            <a:off x="1825228" y="5629275"/>
            <a:ext cx="3181469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10개 문항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1825228" y="6189107"/>
            <a:ext cx="3186827" cy="865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손상 원인, 의식 상태, 보호자 유형 등을 확인합니다.</a:t>
            </a:r>
            <a:endParaRPr lang="en-US" sz="2100" dirty="0"/>
          </a:p>
        </p:txBody>
      </p:sp>
      <p:sp>
        <p:nvSpPr>
          <p:cNvPr id="8" name="Shape 5"/>
          <p:cNvSpPr/>
          <p:nvPr/>
        </p:nvSpPr>
        <p:spPr>
          <a:xfrm>
            <a:off x="5282446" y="5629275"/>
            <a:ext cx="608409" cy="608409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72113" y="5742503"/>
            <a:ext cx="229076" cy="381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3000" dirty="0"/>
          </a:p>
        </p:txBody>
      </p:sp>
      <p:sp>
        <p:nvSpPr>
          <p:cNvPr id="10" name="Text 7"/>
          <p:cNvSpPr/>
          <p:nvPr/>
        </p:nvSpPr>
        <p:spPr>
          <a:xfrm>
            <a:off x="6161246" y="5629275"/>
            <a:ext cx="3181469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응답 형식</a:t>
            </a:r>
            <a:endParaRPr lang="en-US" sz="2500" dirty="0"/>
          </a:p>
        </p:txBody>
      </p:sp>
      <p:sp>
        <p:nvSpPr>
          <p:cNvPr id="11" name="Text 8"/>
          <p:cNvSpPr/>
          <p:nvPr/>
        </p:nvSpPr>
        <p:spPr>
          <a:xfrm>
            <a:off x="6161246" y="6189107"/>
            <a:ext cx="3186827" cy="12976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텍스트, 예/아니오/유보 선택, 카테고리 선택으로 구성됩니다.</a:t>
            </a:r>
            <a:endParaRPr lang="en-US" sz="2100" dirty="0"/>
          </a:p>
        </p:txBody>
      </p:sp>
      <p:sp>
        <p:nvSpPr>
          <p:cNvPr id="12" name="Shape 9"/>
          <p:cNvSpPr/>
          <p:nvPr/>
        </p:nvSpPr>
        <p:spPr>
          <a:xfrm>
            <a:off x="9618464" y="5629275"/>
            <a:ext cx="608409" cy="608409"/>
          </a:xfrm>
          <a:prstGeom prst="roundRect">
            <a:avLst>
              <a:gd name="adj" fmla="val 66674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8131" y="5742503"/>
            <a:ext cx="229076" cy="381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3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3000" dirty="0"/>
          </a:p>
        </p:txBody>
      </p:sp>
      <p:sp>
        <p:nvSpPr>
          <p:cNvPr id="14" name="Text 11"/>
          <p:cNvSpPr/>
          <p:nvPr/>
        </p:nvSpPr>
        <p:spPr>
          <a:xfrm>
            <a:off x="10497264" y="5629275"/>
            <a:ext cx="3181469" cy="397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신속한 진행</a:t>
            </a:r>
            <a:endParaRPr lang="en-US" sz="2500" dirty="0"/>
          </a:p>
        </p:txBody>
      </p:sp>
      <p:sp>
        <p:nvSpPr>
          <p:cNvPr id="15" name="Text 12"/>
          <p:cNvSpPr/>
          <p:nvPr/>
        </p:nvSpPr>
        <p:spPr>
          <a:xfrm>
            <a:off x="10497264" y="6189107"/>
            <a:ext cx="3186827" cy="8651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EMR 내 아동학대 폼을 통해 빠르게 정보를 수집합니다.</a:t>
            </a:r>
            <a:endParaRPr lang="en-US" sz="2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4381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2620" y="4194572"/>
            <a:ext cx="7656552" cy="809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아동학대 조기 발견의 중요성</a:t>
            </a:r>
            <a:endParaRPr lang="en-US" sz="5050" dirty="0"/>
          </a:p>
        </p:txBody>
      </p:sp>
      <p:sp>
        <p:nvSpPr>
          <p:cNvPr id="4" name="Shape 1"/>
          <p:cNvSpPr/>
          <p:nvPr/>
        </p:nvSpPr>
        <p:spPr>
          <a:xfrm>
            <a:off x="962620" y="5416153"/>
            <a:ext cx="4051697" cy="2060615"/>
          </a:xfrm>
          <a:prstGeom prst="roundRect">
            <a:avLst>
              <a:gd name="adj" fmla="val 20023"/>
            </a:avLst>
          </a:prstGeom>
          <a:solidFill>
            <a:srgbClr val="F3F3FF"/>
          </a:solidFill>
          <a:ln w="3048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68135" y="5721668"/>
            <a:ext cx="3235881" cy="404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아동 보호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268135" y="6291143"/>
            <a:ext cx="3440668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신체적, 정신적 건강을 최대한 보호할 수 있습니다.</a:t>
            </a:r>
            <a:endParaRPr lang="en-US" sz="2150" dirty="0"/>
          </a:p>
        </p:txBody>
      </p:sp>
      <p:sp>
        <p:nvSpPr>
          <p:cNvPr id="7" name="Shape 4"/>
          <p:cNvSpPr/>
          <p:nvPr/>
        </p:nvSpPr>
        <p:spPr>
          <a:xfrm>
            <a:off x="5289352" y="5416153"/>
            <a:ext cx="4051697" cy="2060615"/>
          </a:xfrm>
          <a:prstGeom prst="roundRect">
            <a:avLst>
              <a:gd name="adj" fmla="val 20023"/>
            </a:avLst>
          </a:prstGeom>
          <a:solidFill>
            <a:srgbClr val="F3F3FF"/>
          </a:solidFill>
          <a:ln w="3048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94866" y="5721668"/>
            <a:ext cx="3235881" cy="404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사회경제적 비용 절감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5594866" y="6291143"/>
            <a:ext cx="3440668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연간 수천억 원에서 수십조 원까지 절감 가능합니다.</a:t>
            </a:r>
            <a:endParaRPr lang="en-US" sz="2150" dirty="0"/>
          </a:p>
        </p:txBody>
      </p:sp>
      <p:sp>
        <p:nvSpPr>
          <p:cNvPr id="10" name="Shape 7"/>
          <p:cNvSpPr/>
          <p:nvPr/>
        </p:nvSpPr>
        <p:spPr>
          <a:xfrm>
            <a:off x="9616083" y="5416153"/>
            <a:ext cx="4051697" cy="2060615"/>
          </a:xfrm>
          <a:prstGeom prst="roundRect">
            <a:avLst>
              <a:gd name="adj" fmla="val 20023"/>
            </a:avLst>
          </a:prstGeom>
          <a:solidFill>
            <a:srgbClr val="F3F3FF"/>
          </a:solidFill>
          <a:ln w="3048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921597" y="5721668"/>
            <a:ext cx="3235881" cy="404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지속 가능한 발전</a:t>
            </a:r>
            <a:endParaRPr lang="en-US" sz="2500" dirty="0"/>
          </a:p>
        </p:txBody>
      </p:sp>
      <p:sp>
        <p:nvSpPr>
          <p:cNvPr id="12" name="Text 9"/>
          <p:cNvSpPr/>
          <p:nvPr/>
        </p:nvSpPr>
        <p:spPr>
          <a:xfrm>
            <a:off x="9921597" y="6291143"/>
            <a:ext cx="3440668" cy="880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4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사회 전체의 발전과 직결되는 중요한 의의가 있습니다.</a:t>
            </a:r>
            <a:endParaRPr lang="en-US" sz="2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0243" y="2189083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판정의 객관성 증가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99024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종합적 고려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990243" y="4427577"/>
            <a:ext cx="3755946" cy="1358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다양한 지표를 종합적으로 평가하여 아동학대 가능성을 판단합니다.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44413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개별 계산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5444133" y="4427577"/>
            <a:ext cx="3755946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각 지표에 따른 아동학대 가능성을 개별적으로 계산합니다.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9898023" y="3728561"/>
            <a:ext cx="3328868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균형 잡힌 결론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9898023" y="4427577"/>
            <a:ext cx="3755946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모든 관련 지표를 고려하여 균형 잡힌 결론을 도출합니다.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5197" y="666869"/>
            <a:ext cx="5706547" cy="713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신고 제도의 효율성 증가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197" y="1743908"/>
            <a:ext cx="1212652" cy="19402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11584" y="1986439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근거 제시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11584" y="2488525"/>
            <a:ext cx="5870019" cy="388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아동학대 가능성이 높다고 판단한 근거를 제시합니다.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197" y="3684151"/>
            <a:ext cx="1212652" cy="194024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11584" y="3926681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심의 효율화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911584" y="4428768"/>
            <a:ext cx="5870019" cy="388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심의기구의 부담을 줄이고 절차의 효율성을 높입니다.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197" y="5624393"/>
            <a:ext cx="1212652" cy="194024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11584" y="5866924"/>
            <a:ext cx="28532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자원 최적화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11584" y="6369010"/>
            <a:ext cx="5870019" cy="776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실제 위험에 처한 아이들에게 더 많은 인력을 투입할 수 있습니다.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263" y="604480"/>
            <a:ext cx="5172075" cy="646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의료인 신고 부담 완화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63" y="1580674"/>
            <a:ext cx="549473" cy="5494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263" y="2349937"/>
            <a:ext cx="258603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안전 보장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9263" y="2804993"/>
            <a:ext cx="760547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AI를 통해 의료인의 신변 안전을 보장합니다.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63" y="3815953"/>
            <a:ext cx="549473" cy="5494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263" y="4585216"/>
            <a:ext cx="258603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심적 부담 감소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69263" y="5040273"/>
            <a:ext cx="760547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객관적인 AI 판단으로 의료인의 심적 부담을 줄입니다.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63" y="6051233"/>
            <a:ext cx="549473" cy="5494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263" y="6820495"/>
            <a:ext cx="2586038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신속한 신고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69263" y="7275552"/>
            <a:ext cx="7605474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AI를 활용해 신속하고 효율적인 신고가 가능합니다.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76643" y="950952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연구 및 교육 활용</a:t>
            </a:r>
            <a:endParaRPr lang="en-US" sz="5200" dirty="0"/>
          </a:p>
        </p:txBody>
      </p:sp>
      <p:sp>
        <p:nvSpPr>
          <p:cNvPr id="4" name="Shape 1"/>
          <p:cNvSpPr/>
          <p:nvPr/>
        </p:nvSpPr>
        <p:spPr>
          <a:xfrm>
            <a:off x="6476643" y="2207538"/>
            <a:ext cx="7163514" cy="5071110"/>
          </a:xfrm>
          <a:prstGeom prst="roundRect">
            <a:avLst>
              <a:gd name="adj" fmla="val 837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91883" y="2222778"/>
            <a:ext cx="7133034" cy="12601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774775" y="2400062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데이터 수집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345103" y="2400062"/>
            <a:ext cx="2996922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전국 아동 대상 스크리닝 데이터 확보</a:t>
            </a:r>
            <a:endParaRPr lang="en-US" sz="2200" dirty="0"/>
          </a:p>
        </p:txBody>
      </p:sp>
      <p:sp>
        <p:nvSpPr>
          <p:cNvPr id="8" name="Shape 5"/>
          <p:cNvSpPr/>
          <p:nvPr/>
        </p:nvSpPr>
        <p:spPr>
          <a:xfrm>
            <a:off x="6491883" y="3482935"/>
            <a:ext cx="7133034" cy="12601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774775" y="3660219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모델 개선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45103" y="3660219"/>
            <a:ext cx="2996922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실제 사례 반영으로 AI 모델 성능 향상</a:t>
            </a:r>
            <a:endParaRPr lang="en-US" sz="2200" dirty="0"/>
          </a:p>
        </p:txBody>
      </p:sp>
      <p:sp>
        <p:nvSpPr>
          <p:cNvPr id="11" name="Shape 8"/>
          <p:cNvSpPr/>
          <p:nvPr/>
        </p:nvSpPr>
        <p:spPr>
          <a:xfrm>
            <a:off x="6491883" y="4743093"/>
            <a:ext cx="7133034" cy="126015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774775" y="4920377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새로운 발견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345103" y="4920377"/>
            <a:ext cx="2996922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아동학대와 관련된 새로운 위험 요인 발견</a:t>
            </a:r>
            <a:endParaRPr lang="en-US" sz="2200" dirty="0"/>
          </a:p>
        </p:txBody>
      </p:sp>
      <p:sp>
        <p:nvSpPr>
          <p:cNvPr id="14" name="Shape 11"/>
          <p:cNvSpPr/>
          <p:nvPr/>
        </p:nvSpPr>
        <p:spPr>
          <a:xfrm>
            <a:off x="6491883" y="6003250"/>
            <a:ext cx="7133034" cy="126015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774775" y="6180534"/>
            <a:ext cx="2996922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정책 수립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345103" y="6180534"/>
            <a:ext cx="2996922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데이터 기반 아동학대 근절 정책 수립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2024-11-02T23:25:13Z</dcterms:created>
  <dcterms:modified xsi:type="dcterms:W3CDTF">2024-11-02T23:25:13Z</dcterms:modified>
</cp:coreProperties>
</file>